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56" r:id="rId5"/>
    <p:sldId id="308" r:id="rId6"/>
    <p:sldId id="309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A7669F-C4A3-4BC2-B2A5-368359E6B8D9}" v="99" dt="2023-12-01T14:02:35.184"/>
    <p1510:client id="{AE78C577-E77A-A0E9-2E44-528864D8F083}" v="501" dt="2023-11-30T11:18:52.9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03" autoAdjust="0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101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6C16C-95D2-A04F-9FB6-6F9D33BEF035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F7D7D-3A61-DC48-9FFA-6FDBE1D26A3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2460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D19D23-C883-DB67-0D22-8EA8AF8E3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366EE18-ECB3-08B1-0201-D42DCA1EAA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D4D0F0-086E-F80E-4D88-BEBA42C3D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A3EE-B724-F341-8709-A5C7AE9A8C73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04F64F-878D-4B6C-E820-E21AA2DC5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937680-5C78-A382-71FB-B909E9BBB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BFA7-1B24-7E42-A21B-C6BD195A987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526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67A03A-C954-A6FD-74D1-0C1E68F13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E85CFA4-F0D6-7F31-F920-130539104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0F825BE-B367-BF32-C551-5196558F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A3EE-B724-F341-8709-A5C7AE9A8C73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4D9726-AFB9-B0B2-4FEF-BA5E047A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3D990E-6C10-0DD8-BD76-9A62DBB28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BFA7-1B24-7E42-A21B-C6BD195A987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1961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5FBD999-9BC8-764A-39F2-A3FF4167B4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0FCF4C0-A77F-E5BE-02B9-8FCBDA79AF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8ED727D-79CB-B570-D4FB-B10266781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A3EE-B724-F341-8709-A5C7AE9A8C73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833181-1B77-9BCB-4A72-63937F2C2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461BBD2-EE79-8524-52FF-CA5997CC6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BFA7-1B24-7E42-A21B-C6BD195A987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8343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707BAD-E464-74C3-4624-D00FD62B6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CD1C79-51F3-D218-8AFB-3CF0FC86C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C37A35-B9CD-1BA4-CD58-15102F640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A3EE-B724-F341-8709-A5C7AE9A8C73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6F11055-2DF4-2ACE-06A7-A7F8EFE5A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F538D6E-D747-87D6-3C2A-C39F184C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BFA7-1B24-7E42-A21B-C6BD195A987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7671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0AD18C-33C3-2CD1-6E68-1B99B4300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F64B0C4-5795-BBCF-9FD1-3C41B0CB0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5A2F85-A48D-21B7-7C60-0B126CA13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A3EE-B724-F341-8709-A5C7AE9A8C73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8BE298-8604-7F36-B64C-FBF2B531D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16A51D-CD44-98C1-E9CD-6EA333A70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BFA7-1B24-7E42-A21B-C6BD195A987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411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728444-0F8E-E40F-39DB-9E7581163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EEA14F-148A-CCC9-779E-9D4031B8E9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4168ECB-4C77-7F13-786D-5CDB5139A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73CA61C-929C-11FB-777E-3C36C1D0E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A3EE-B724-F341-8709-A5C7AE9A8C73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45AD423-F253-B810-0FA9-073455F34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4910686-5D73-7328-4A6E-C63FD80C7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BFA7-1B24-7E42-A21B-C6BD195A987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5556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7A7EED-DE8A-441C-7A3B-60F8C139F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4022A3A-8F88-B6D5-03EA-7344A4129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0DD9A9A-6639-CA56-72D3-21EB0F394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D8698DA-C75F-13F6-F3BE-4D59FD27D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EAF97C5-48E4-3213-990D-F06D3B6A5F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720C67E-965A-1570-C77A-A8723E656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A3EE-B724-F341-8709-A5C7AE9A8C73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01E1EBC-9C0F-4BB7-F599-9166F215A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AA4AE44-56EF-68B2-3BF0-2601B2A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BFA7-1B24-7E42-A21B-C6BD195A987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79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FFF86E-66DA-D7EF-C696-A6B6AE5AC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331C7DE-A4D2-1B7D-E407-EE4024252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A3EE-B724-F341-8709-A5C7AE9A8C73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683FC51-405C-3437-488C-BCF71D449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58AE4D2-5A29-3433-3051-342E5D633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BFA7-1B24-7E42-A21B-C6BD195A987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150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A3BBABB-D40F-EED7-C868-B0157F5EE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A3EE-B724-F341-8709-A5C7AE9A8C73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BB47C05-49CA-8BF4-1C81-D737014DC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23B21D9-C877-8690-3591-922301C11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BFA7-1B24-7E42-A21B-C6BD195A987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1074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5D80FC-0A9C-A4E2-2350-8CF8B92B8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E219B6-FBD6-3D1B-3021-790A40DA1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B783CBC-6F6A-C6BA-781F-2AC2FAA039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71FCD75-DEAD-4F4F-A6E0-1E0A62AB7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A3EE-B724-F341-8709-A5C7AE9A8C73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58F2194-237E-D811-27B2-FE95C2E90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4DC7F21-4F7E-DFF5-CB66-925F328EE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BFA7-1B24-7E42-A21B-C6BD195A987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7406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AFAE57-8565-6A55-8D1E-9962CB06E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0AA7098-A8C0-D438-253C-EE3F5CAAFF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7667D1E-8EF7-1358-5EBB-12C0888E0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D0741AD-68D1-9313-3D85-46AF61175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A3EE-B724-F341-8709-A5C7AE9A8C73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D371598-A37B-F1FA-CB56-6F7EC9870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ED51CC8-FD08-FB40-9976-58E6CA14C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BFA7-1B24-7E42-A21B-C6BD195A987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8356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30B3B65-A751-2E49-F89A-51EBB4B9B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8352B44-B55C-BC97-A0AA-4CFB3B672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F93D377-F021-4B0B-265A-C54564BF82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CA3EE-B724-F341-8709-A5C7AE9A8C73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DA7694-5D8C-CDB9-D556-50FE897B48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0D3AB5-9183-C88D-EBFC-5B546BFD9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DBFA7-1B24-7E42-A21B-C6BD195A987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708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0DD6A751-B3DD-23EA-204A-6F7D1F91E78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18411" y="2145143"/>
            <a:ext cx="4922651" cy="4282706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50BEBF00-CCB3-698E-FD50-7502FF11D34B}"/>
              </a:ext>
            </a:extLst>
          </p:cNvPr>
          <p:cNvSpPr txBox="1"/>
          <p:nvPr/>
        </p:nvSpPr>
        <p:spPr>
          <a:xfrm>
            <a:off x="352697" y="341855"/>
            <a:ext cx="11364686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 fontAlgn="t"/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Future of Work 4 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december</a:t>
            </a: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 Randstad</a:t>
            </a:r>
            <a:endParaRPr lang="en-US" sz="2400" dirty="0">
              <a:solidFill>
                <a:srgbClr val="00967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2697" y="1172852"/>
            <a:ext cx="11456126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 fontAlgn="t"/>
            <a:r>
              <a:rPr lang="en-US" dirty="0" err="1">
                <a:solidFill>
                  <a:srgbClr val="009671"/>
                </a:solidFill>
                <a:latin typeface="Verdana"/>
                <a:ea typeface="Verdana"/>
              </a:rPr>
              <a:t>Stichting</a:t>
            </a:r>
            <a:r>
              <a:rPr lang="en-US" dirty="0">
                <a:solidFill>
                  <a:srgbClr val="009671"/>
                </a:solidFill>
                <a:latin typeface="Verdana"/>
                <a:ea typeface="Verdana"/>
              </a:rPr>
              <a:t> MNO Stand van </a:t>
            </a:r>
            <a:r>
              <a:rPr lang="en-US" dirty="0" err="1">
                <a:solidFill>
                  <a:srgbClr val="009671"/>
                </a:solidFill>
                <a:latin typeface="Verdana"/>
                <a:ea typeface="Verdana"/>
              </a:rPr>
              <a:t>zaken</a:t>
            </a:r>
            <a:endParaRPr lang="en-US" dirty="0" err="1">
              <a:solidFill>
                <a:srgbClr val="00967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090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no4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907" y="189534"/>
            <a:ext cx="1753010" cy="1411173"/>
          </a:xfrm>
          <a:prstGeom prst="rect">
            <a:avLst/>
          </a:prstGeom>
          <a:noFill/>
          <a:effectLst/>
        </p:spPr>
      </p:pic>
      <p:sp>
        <p:nvSpPr>
          <p:cNvPr id="7" name="Rectangle 6"/>
          <p:cNvSpPr/>
          <p:nvPr/>
        </p:nvSpPr>
        <p:spPr>
          <a:xfrm>
            <a:off x="1070725" y="71436"/>
            <a:ext cx="10428514" cy="101566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 indent="448945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nl-NL" altLang="en-US" sz="2400" b="1" dirty="0">
              <a:solidFill>
                <a:srgbClr val="009671"/>
              </a:solidFill>
              <a:latin typeface="Verdana"/>
              <a:ea typeface="Verdana"/>
              <a:cs typeface="Calibri Light" panose="020F0302020204030204" pitchFamily="34" charset="0"/>
            </a:endParaRPr>
          </a:p>
          <a:p>
            <a:pPr lvl="0" indent="448945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nl-NL" altLang="en-US" b="1" dirty="0">
              <a:solidFill>
                <a:srgbClr val="009671"/>
              </a:solidFill>
              <a:latin typeface="Verdana" panose="020B0604030504040204" pitchFamily="34" charset="0"/>
              <a:ea typeface="Verdana" panose="020B0604030504040204" pitchFamily="34" charset="0"/>
              <a:cs typeface="Calibri Light" panose="020F0302020204030204" pitchFamily="34" charset="0"/>
            </a:endParaRPr>
          </a:p>
          <a:p>
            <a:pPr lvl="0" indent="448945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nl-NL" altLang="zh-CN" dirty="0">
              <a:solidFill>
                <a:srgbClr val="00967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8" name="Afbeelding 6">
            <a:extLst>
              <a:ext uri="{FF2B5EF4-FFF2-40B4-BE49-F238E27FC236}">
                <a16:creationId xmlns:a16="http://schemas.microsoft.com/office/drawing/2014/main" id="{C15F9A68-C833-C2EB-496D-A7589DD9E93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83258" y="6327497"/>
            <a:ext cx="608742" cy="530503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1898FEC7-025D-FBF7-5413-4F4A8E5DBBCA}"/>
              </a:ext>
            </a:extLst>
          </p:cNvPr>
          <p:cNvSpPr txBox="1">
            <a:spLocks/>
          </p:cNvSpPr>
          <p:nvPr/>
        </p:nvSpPr>
        <p:spPr>
          <a:xfrm>
            <a:off x="2187665" y="80595"/>
            <a:ext cx="9453102" cy="7036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009671"/>
                </a:solidFill>
                <a:latin typeface="Verdana"/>
                <a:ea typeface="Verdana"/>
              </a:rPr>
              <a:t>MNO </a:t>
            </a:r>
            <a:r>
              <a:rPr lang="en-US" sz="3600" err="1">
                <a:solidFill>
                  <a:srgbClr val="009671"/>
                </a:solidFill>
                <a:latin typeface="Verdana"/>
                <a:ea typeface="Verdana"/>
              </a:rPr>
              <a:t>Huishoudelijke</a:t>
            </a:r>
            <a:r>
              <a:rPr lang="en-US" sz="3600" dirty="0">
                <a:solidFill>
                  <a:srgbClr val="009671"/>
                </a:solidFill>
                <a:latin typeface="Verdana"/>
                <a:ea typeface="Verdana"/>
              </a:rPr>
              <a:t> </a:t>
            </a:r>
            <a:r>
              <a:rPr lang="en-US" sz="3600" err="1">
                <a:solidFill>
                  <a:srgbClr val="009671"/>
                </a:solidFill>
                <a:latin typeface="Verdana"/>
                <a:ea typeface="Verdana"/>
              </a:rPr>
              <a:t>zaken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en-US" sz="3600" dirty="0">
                <a:latin typeface="Verdana"/>
                <a:ea typeface="Verdana"/>
              </a:rPr>
            </a:br>
            <a: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  <a:t>- </a:t>
            </a:r>
            <a:r>
              <a:rPr lang="en-US" sz="2300" err="1">
                <a:solidFill>
                  <a:srgbClr val="009671"/>
                </a:solidFill>
                <a:latin typeface="Verdana"/>
                <a:ea typeface="Verdana"/>
              </a:rPr>
              <a:t>Bijeenkomst</a:t>
            </a:r>
            <a: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  <a:t> </a:t>
            </a:r>
            <a:r>
              <a:rPr lang="en-US" sz="2300" err="1">
                <a:solidFill>
                  <a:srgbClr val="009671"/>
                </a:solidFill>
                <a:latin typeface="Verdana"/>
                <a:ea typeface="Verdana"/>
              </a:rPr>
              <a:t>vorige</a:t>
            </a:r>
            <a: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  <a:t> MNO-</a:t>
            </a:r>
            <a:r>
              <a:rPr lang="en-US" sz="2300" err="1">
                <a:solidFill>
                  <a:srgbClr val="009671"/>
                </a:solidFill>
                <a:latin typeface="Verdana"/>
                <a:ea typeface="Verdana"/>
              </a:rPr>
              <a:t>bijeenkomst</a:t>
            </a:r>
            <a: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  <a:t> AH Delhaize</a:t>
            </a:r>
            <a:br>
              <a:rPr lang="en-US" sz="2300" dirty="0">
                <a:latin typeface="Verdana"/>
                <a:ea typeface="Verdana"/>
              </a:rPr>
            </a:br>
            <a:b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</a:br>
            <a: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  <a:t>- </a:t>
            </a:r>
            <a:r>
              <a:rPr lang="en-US" sz="2300" err="1">
                <a:solidFill>
                  <a:srgbClr val="009671"/>
                </a:solidFill>
                <a:latin typeface="Verdana"/>
                <a:ea typeface="Verdana"/>
              </a:rPr>
              <a:t>Jaaragenda</a:t>
            </a:r>
            <a: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  <a:t> MNO-</a:t>
            </a:r>
            <a:r>
              <a:rPr lang="en-US" sz="2300" err="1">
                <a:solidFill>
                  <a:srgbClr val="009671"/>
                </a:solidFill>
                <a:latin typeface="Verdana"/>
                <a:ea typeface="Verdana"/>
              </a:rPr>
              <a:t>bijeenkomten</a:t>
            </a:r>
            <a: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  <a:t> 2024:</a:t>
            </a:r>
            <a:b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</a:br>
            <a:b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</a:br>
            <a: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  <a:t>* 11 </a:t>
            </a:r>
            <a:r>
              <a:rPr lang="en-US" sz="2300" err="1">
                <a:solidFill>
                  <a:srgbClr val="009671"/>
                </a:solidFill>
                <a:latin typeface="Verdana"/>
                <a:ea typeface="Verdana"/>
              </a:rPr>
              <a:t>maart</a:t>
            </a:r>
            <a: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  <a:t> </a:t>
            </a:r>
            <a:r>
              <a:rPr lang="en-US" sz="2300" err="1">
                <a:solidFill>
                  <a:srgbClr val="009671"/>
                </a:solidFill>
                <a:latin typeface="Verdana"/>
                <a:ea typeface="Verdana"/>
              </a:rPr>
              <a:t>CapGemini</a:t>
            </a:r>
            <a: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  <a:t> </a:t>
            </a:r>
            <a:r>
              <a:rPr lang="en-US" sz="2300" err="1">
                <a:solidFill>
                  <a:srgbClr val="009671"/>
                </a:solidFill>
                <a:latin typeface="Verdana"/>
                <a:ea typeface="Verdana"/>
              </a:rPr>
              <a:t>Invoering</a:t>
            </a:r>
            <a: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  <a:t> </a:t>
            </a:r>
            <a:r>
              <a:rPr lang="en-US" sz="2300" err="1">
                <a:solidFill>
                  <a:srgbClr val="009671"/>
                </a:solidFill>
                <a:latin typeface="Verdana"/>
                <a:ea typeface="Verdana"/>
              </a:rPr>
              <a:t>nieuwe</a:t>
            </a:r>
            <a: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  <a:t> </a:t>
            </a:r>
            <a:r>
              <a:rPr lang="en-US" sz="2300" err="1">
                <a:solidFill>
                  <a:srgbClr val="009671"/>
                </a:solidFill>
                <a:latin typeface="Verdana"/>
                <a:ea typeface="Verdana"/>
              </a:rPr>
              <a:t>pensioenwet</a:t>
            </a:r>
            <a:b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</a:br>
            <a: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  <a:t>* 3 </a:t>
            </a:r>
            <a:r>
              <a:rPr lang="en-US" sz="2300" err="1">
                <a:solidFill>
                  <a:srgbClr val="009671"/>
                </a:solidFill>
                <a:latin typeface="Verdana"/>
                <a:ea typeface="Verdana"/>
              </a:rPr>
              <a:t>juni</a:t>
            </a:r>
            <a: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  <a:t> KLM </a:t>
            </a:r>
            <a:r>
              <a:rPr lang="en-US" sz="2300" err="1">
                <a:solidFill>
                  <a:srgbClr val="009671"/>
                </a:solidFill>
                <a:latin typeface="Verdana"/>
                <a:ea typeface="Verdana"/>
              </a:rPr>
              <a:t>Diversiteit</a:t>
            </a:r>
            <a: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  <a:t> &amp; </a:t>
            </a:r>
            <a:r>
              <a:rPr lang="en-US" sz="2300" err="1">
                <a:solidFill>
                  <a:srgbClr val="009671"/>
                </a:solidFill>
                <a:latin typeface="Verdana"/>
                <a:ea typeface="Verdana"/>
              </a:rPr>
              <a:t>Inclusie</a:t>
            </a:r>
            <a:b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</a:br>
            <a: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  <a:t>* 2 </a:t>
            </a:r>
            <a:r>
              <a:rPr lang="en-US" sz="2300" err="1">
                <a:solidFill>
                  <a:srgbClr val="009671"/>
                </a:solidFill>
                <a:latin typeface="Verdana"/>
                <a:ea typeface="Verdana"/>
              </a:rPr>
              <a:t>september</a:t>
            </a:r>
            <a:b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</a:br>
            <a:br>
              <a:rPr lang="en-US" sz="2300" dirty="0">
                <a:solidFill>
                  <a:srgbClr val="009671"/>
                </a:solidFill>
                <a:latin typeface="Verdana"/>
                <a:ea typeface="Verdana"/>
              </a:rPr>
            </a:br>
            <a:br>
              <a:rPr lang="en-US" sz="2400" dirty="0">
                <a:latin typeface="Verdana"/>
                <a:ea typeface="Verdana"/>
              </a:rPr>
            </a:br>
            <a:br>
              <a:rPr lang="en-US" dirty="0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842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187665" y="402566"/>
            <a:ext cx="9453102" cy="6714309"/>
          </a:xfrm>
        </p:spPr>
        <p:txBody>
          <a:bodyPr>
            <a:normAutofit/>
          </a:bodyPr>
          <a:lstStyle/>
          <a:p>
            <a:r>
              <a:rPr lang="en-US" sz="3500" dirty="0" err="1">
                <a:solidFill>
                  <a:srgbClr val="009671"/>
                </a:solidFill>
                <a:latin typeface="Verdana"/>
                <a:ea typeface="Verdana"/>
              </a:rPr>
              <a:t>Activiteiten</a:t>
            </a:r>
            <a:r>
              <a:rPr lang="en-US" sz="3500" dirty="0">
                <a:solidFill>
                  <a:srgbClr val="009671"/>
                </a:solidFill>
                <a:latin typeface="Verdana"/>
                <a:ea typeface="Verdana"/>
              </a:rPr>
              <a:t> MNO-</a:t>
            </a:r>
            <a:r>
              <a:rPr lang="en-US" sz="3500" dirty="0" err="1">
                <a:solidFill>
                  <a:srgbClr val="009671"/>
                </a:solidFill>
                <a:latin typeface="Verdana"/>
                <a:ea typeface="Verdana"/>
              </a:rPr>
              <a:t>bestuur</a:t>
            </a:r>
            <a:br>
              <a:rPr lang="en-US" sz="3500" dirty="0">
                <a:latin typeface="Verdana"/>
                <a:ea typeface="Verdana"/>
              </a:rPr>
            </a:br>
            <a:br>
              <a:rPr lang="en-US" sz="3500" dirty="0">
                <a:latin typeface="Verdana"/>
                <a:ea typeface="Verdana"/>
              </a:rPr>
            </a:b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* 29 sept. 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Klantendag</a:t>
            </a: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 OR-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ondersteuners</a:t>
            </a:r>
            <a:b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</a:b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* 2 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nov.</a:t>
            </a: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 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Aftrap</a:t>
            </a: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 MZ-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maand</a:t>
            </a: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 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helaas</a:t>
            </a: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 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afgelast</a:t>
            </a:r>
            <a:br>
              <a:rPr lang="en-US" dirty="0"/>
            </a:b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* 7 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nov.</a:t>
            </a: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 Achmea 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invoering</a:t>
            </a: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 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nieuwe</a:t>
            </a: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 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pensioenwet</a:t>
            </a:r>
            <a:b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</a:b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* 8 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nov.</a:t>
            </a: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 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SOMz</a:t>
            </a: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 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onderzoeksmiddag</a:t>
            </a:r>
            <a:br>
              <a:rPr lang="en-US" dirty="0"/>
            </a:b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* 21 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nov.</a:t>
            </a: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 AMG-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congres</a:t>
            </a:r>
            <a:b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</a:b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* 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Updaten</a:t>
            </a: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 MVO-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modelcode</a:t>
            </a: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 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i.s.m</a:t>
            </a: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. SDG House </a:t>
            </a:r>
            <a:r>
              <a:rPr lang="en-US" sz="2400" dirty="0" err="1">
                <a:solidFill>
                  <a:srgbClr val="009671"/>
                </a:solidFill>
                <a:latin typeface="Verdana"/>
                <a:ea typeface="Verdana"/>
              </a:rPr>
              <a:t>en</a:t>
            </a:r>
            <a:r>
              <a:rPr lang="en-US" sz="2400" dirty="0">
                <a:solidFill>
                  <a:srgbClr val="009671"/>
                </a:solidFill>
                <a:latin typeface="Verdana"/>
                <a:ea typeface="Verdana"/>
              </a:rPr>
              <a:t> SBI </a:t>
            </a:r>
            <a:br>
              <a:rPr lang="en-US" sz="2400" dirty="0">
                <a:latin typeface="Verdana"/>
                <a:ea typeface="Verdana"/>
              </a:rPr>
            </a:br>
            <a:br>
              <a:rPr lang="en-US" sz="2400" dirty="0">
                <a:latin typeface="Verdana"/>
                <a:ea typeface="Verdana"/>
              </a:rPr>
            </a:br>
            <a:br>
              <a:rPr lang="en-US" dirty="0"/>
            </a:br>
            <a:endParaRPr lang="en-US"/>
          </a:p>
        </p:txBody>
      </p:sp>
      <p:pic>
        <p:nvPicPr>
          <p:cNvPr id="3" name="Picture 2" descr="mno4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472" y="229021"/>
            <a:ext cx="2130157" cy="1714776"/>
          </a:xfrm>
          <a:prstGeom prst="rect">
            <a:avLst/>
          </a:prstGeom>
          <a:noFill/>
          <a:effectLst/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C15F9A68-C833-C2EB-496D-A7589DD9E93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83258" y="6327497"/>
            <a:ext cx="608742" cy="53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4713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237E0949A0234CB927EA88264488CE" ma:contentTypeVersion="13" ma:contentTypeDescription="Create a new document." ma:contentTypeScope="" ma:versionID="cdd6032ad5dc72d0948b7e381c9f65ff">
  <xsd:schema xmlns:xsd="http://www.w3.org/2001/XMLSchema" xmlns:xs="http://www.w3.org/2001/XMLSchema" xmlns:p="http://schemas.microsoft.com/office/2006/metadata/properties" xmlns:ns3="96e2474e-c068-42bd-bed2-c19b73bdb658" xmlns:ns4="1d1047be-f42e-46f7-83e0-6fbbcc4bbceb" targetNamespace="http://schemas.microsoft.com/office/2006/metadata/properties" ma:root="true" ma:fieldsID="1304256275631274c0f5b45387fe9b1c" ns3:_="" ns4:_="">
    <xsd:import namespace="96e2474e-c068-42bd-bed2-c19b73bdb658"/>
    <xsd:import namespace="1d1047be-f42e-46f7-83e0-6fbbcc4bbce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2474e-c068-42bd-bed2-c19b73bdb6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047be-f42e-46f7-83e0-6fbbcc4bbce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6e2474e-c068-42bd-bed2-c19b73bdb65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1FB75F-BA87-41E7-9F9D-336E156F5147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96e2474e-c068-42bd-bed2-c19b73bdb658"/>
    <ds:schemaRef ds:uri="1d1047be-f42e-46f7-83e0-6fbbcc4bbceb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A7DE82-D033-47B3-A3D2-C3EF4B6830B9}">
  <ds:schemaRefs>
    <ds:schemaRef ds:uri="1d1047be-f42e-46f7-83e0-6fbbcc4bbceb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96e2474e-c068-42bd-bed2-c19b73bdb658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52ED608-9E20-44A8-973C-6F80ACDD0F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2559</TotalTime>
  <Words>112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Kantoorthema</vt:lpstr>
      <vt:lpstr>PowerPoint Presentation</vt:lpstr>
      <vt:lpstr>PowerPoint Presentation</vt:lpstr>
      <vt:lpstr>Activiteiten MNO-bestuur  * 29 sept. Klantendag OR-ondersteuners * 2 nov. Aftrap MZ-maand helaas afgelast * 7 nov. Achmea invoering nieuwe pensioenwet * 8 nov. SOMz onderzoeksmiddag * 21 nov. AMG-congres * Updaten MVO-modelcode i.s.m. SDG House en SBI 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Mathi Bouts</dc:creator>
  <cp:lastModifiedBy>Annelie Bijpost</cp:lastModifiedBy>
  <cp:revision>221</cp:revision>
  <dcterms:created xsi:type="dcterms:W3CDTF">2022-06-26T08:02:01Z</dcterms:created>
  <dcterms:modified xsi:type="dcterms:W3CDTF">2023-12-01T14:13:24Z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0x010100F6237E0949A0234CB927EA88264488CE</vt:lpwstr>
  </property>
</Properties>
</file>